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Josefin Sans Bold" charset="1" panose="00000800000000000000"/>
      <p:regular r:id="rId21"/>
    </p:embeddedFont>
    <p:embeddedFont>
      <p:font typeface="Josefin Sa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83570" y="3727338"/>
            <a:ext cx="8217084" cy="174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6575">
                <a:solidFill>
                  <a:srgbClr val="F7B4A7"/>
                </a:solidFill>
                <a:latin typeface="Josefin Sans Bold"/>
              </a:rPr>
              <a:t>Achados no Senac</a:t>
            </a:r>
          </a:p>
          <a:p>
            <a:pPr algn="l">
              <a:lnSpc>
                <a:spcPts val="670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902445" y="573405"/>
            <a:ext cx="706017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446">
                <a:solidFill>
                  <a:srgbClr val="94DDDE"/>
                </a:solidFill>
                <a:latin typeface="Josefin Sans"/>
              </a:rPr>
              <a:t>PROJETO INTEGRADOR PENSAMENTO COMPUTACIONAL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83570" y="7124386"/>
            <a:ext cx="5668758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Integrantes: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Felipe de M. Andrade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João Victor dos S. Mendes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José Guilherme F. de Lima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Luiz Otavio C. da Silva</a:t>
            </a:r>
          </a:p>
          <a:p>
            <a:pPr algn="l">
              <a:lnSpc>
                <a:spcPts val="476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-947148" y="-1921745"/>
            <a:ext cx="8885624" cy="13649281"/>
            <a:chOff x="0" y="0"/>
            <a:chExt cx="11847498" cy="18199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839976" y="0"/>
              <a:ext cx="90075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9007522">
                  <a:moveTo>
                    <a:pt x="0" y="0"/>
                  </a:moveTo>
                  <a:lnTo>
                    <a:pt x="9007522" y="0"/>
                  </a:lnTo>
                  <a:lnTo>
                    <a:pt x="90075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67975" y="4949941"/>
              <a:ext cx="1592436" cy="3448189"/>
            </a:xfrm>
            <a:custGeom>
              <a:avLst/>
              <a:gdLst/>
              <a:ahLst/>
              <a:cxnLst/>
              <a:rect r="r" b="b" t="t" l="l"/>
              <a:pathLst>
                <a:path h="3448189" w="1592436">
                  <a:moveTo>
                    <a:pt x="0" y="0"/>
                  </a:moveTo>
                  <a:lnTo>
                    <a:pt x="1592437" y="0"/>
                  </a:lnTo>
                  <a:lnTo>
                    <a:pt x="1592437" y="3448190"/>
                  </a:lnTo>
                  <a:lnTo>
                    <a:pt x="0" y="3448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4056450" y="5257198"/>
              <a:ext cx="7143670" cy="7455443"/>
            </a:xfrm>
            <a:custGeom>
              <a:avLst/>
              <a:gdLst/>
              <a:ahLst/>
              <a:cxnLst/>
              <a:rect r="r" b="b" t="t" l="l"/>
              <a:pathLst>
                <a:path h="7455443" w="7143670">
                  <a:moveTo>
                    <a:pt x="7143671" y="0"/>
                  </a:moveTo>
                  <a:lnTo>
                    <a:pt x="0" y="0"/>
                  </a:lnTo>
                  <a:lnTo>
                    <a:pt x="0" y="7455444"/>
                  </a:lnTo>
                  <a:lnTo>
                    <a:pt x="7143671" y="7455444"/>
                  </a:lnTo>
                  <a:lnTo>
                    <a:pt x="7143671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248228"/>
              <a:ext cx="4192052" cy="3254557"/>
            </a:xfrm>
            <a:custGeom>
              <a:avLst/>
              <a:gdLst/>
              <a:ahLst/>
              <a:cxnLst/>
              <a:rect r="r" b="b" t="t" l="l"/>
              <a:pathLst>
                <a:path h="3254557" w="4192052">
                  <a:moveTo>
                    <a:pt x="0" y="0"/>
                  </a:moveTo>
                  <a:lnTo>
                    <a:pt x="4192052" y="0"/>
                  </a:lnTo>
                  <a:lnTo>
                    <a:pt x="4192052" y="3254557"/>
                  </a:lnTo>
                  <a:lnTo>
                    <a:pt x="0" y="325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96026" y="9236727"/>
              <a:ext cx="2525727" cy="5670000"/>
            </a:xfrm>
            <a:custGeom>
              <a:avLst/>
              <a:gdLst/>
              <a:ahLst/>
              <a:cxnLst/>
              <a:rect r="r" b="b" t="t" l="l"/>
              <a:pathLst>
                <a:path h="5670000" w="2525727">
                  <a:moveTo>
                    <a:pt x="0" y="0"/>
                  </a:moveTo>
                  <a:lnTo>
                    <a:pt x="2525727" y="0"/>
                  </a:lnTo>
                  <a:lnTo>
                    <a:pt x="2525727" y="5670000"/>
                  </a:lnTo>
                  <a:lnTo>
                    <a:pt x="0" y="567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611935" y="12712642"/>
              <a:ext cx="4648477" cy="5486400"/>
            </a:xfrm>
            <a:custGeom>
              <a:avLst/>
              <a:gdLst/>
              <a:ahLst/>
              <a:cxnLst/>
              <a:rect r="r" b="b" t="t" l="l"/>
              <a:pathLst>
                <a:path h="5486400" w="4648477">
                  <a:moveTo>
                    <a:pt x="0" y="0"/>
                  </a:moveTo>
                  <a:lnTo>
                    <a:pt x="4648477" y="0"/>
                  </a:lnTo>
                  <a:lnTo>
                    <a:pt x="464847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5203" y="2907150"/>
            <a:ext cx="3616504" cy="5817547"/>
          </a:xfrm>
          <a:custGeom>
            <a:avLst/>
            <a:gdLst/>
            <a:ahLst/>
            <a:cxnLst/>
            <a:rect r="r" b="b" t="t" l="l"/>
            <a:pathLst>
              <a:path h="5817547" w="3616504">
                <a:moveTo>
                  <a:pt x="0" y="0"/>
                </a:moveTo>
                <a:lnTo>
                  <a:pt x="3616505" y="0"/>
                </a:lnTo>
                <a:lnTo>
                  <a:pt x="3616505" y="5817546"/>
                </a:lnTo>
                <a:lnTo>
                  <a:pt x="0" y="5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" r="0" b="-12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PERFIL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47908" y="4753300"/>
            <a:ext cx="6442916" cy="77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Na tela de perfil é possível apenas alterar e-mail, celular e número de telefone.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2828" y="2979411"/>
            <a:ext cx="3499112" cy="5900983"/>
          </a:xfrm>
          <a:custGeom>
            <a:avLst/>
            <a:gdLst/>
            <a:ahLst/>
            <a:cxnLst/>
            <a:rect r="r" b="b" t="t" l="l"/>
            <a:pathLst>
              <a:path h="5900983" w="3499112">
                <a:moveTo>
                  <a:pt x="0" y="0"/>
                </a:moveTo>
                <a:lnTo>
                  <a:pt x="3499112" y="0"/>
                </a:lnTo>
                <a:lnTo>
                  <a:pt x="3499112" y="5900983"/>
                </a:lnTo>
                <a:lnTo>
                  <a:pt x="0" y="59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" r="0" b="-6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ENCONTRADOS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47908" y="3861417"/>
            <a:ext cx="6442916" cy="305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Nesta tela é possível ver os itens que foram encontrados na sua unidade do Senac em formato de lista, contendo um buscador</a:t>
            </a:r>
          </a:p>
          <a:p>
            <a:pPr algn="l">
              <a:lnSpc>
                <a:spcPts val="3037"/>
              </a:lnSpc>
            </a:pPr>
          </a:p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A busca deverá ser feita usando o local, dispositivo, características dele, dentre outras informações cadastradas na tela de reportar item perdido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2828" y="2979411"/>
            <a:ext cx="3499112" cy="5900983"/>
          </a:xfrm>
          <a:custGeom>
            <a:avLst/>
            <a:gdLst/>
            <a:ahLst/>
            <a:cxnLst/>
            <a:rect r="r" b="b" t="t" l="l"/>
            <a:pathLst>
              <a:path h="5900983" w="3499112">
                <a:moveTo>
                  <a:pt x="0" y="0"/>
                </a:moveTo>
                <a:lnTo>
                  <a:pt x="3499112" y="0"/>
                </a:lnTo>
                <a:lnTo>
                  <a:pt x="3499112" y="5900983"/>
                </a:lnTo>
                <a:lnTo>
                  <a:pt x="0" y="59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" t="0" r="-9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DETALHAMENTOS - ITENS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32274" y="4562962"/>
            <a:ext cx="7002414" cy="118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611">
                <a:solidFill>
                  <a:srgbClr val="2B4B82"/>
                </a:solidFill>
                <a:latin typeface="Josefin Sans"/>
              </a:rPr>
              <a:t>Aqui é possível ver detalhes do item, como nome, categoria, tipo, data de encontro</a:t>
            </a:r>
          </a:p>
          <a:p>
            <a:pPr algn="l">
              <a:lnSpc>
                <a:spcPts val="3134"/>
              </a:lnSpc>
            </a:pPr>
            <a:r>
              <a:rPr lang="en-US" sz="2611">
                <a:solidFill>
                  <a:srgbClr val="2B4B82"/>
                </a:solidFill>
                <a:latin typeface="Josefin Sans"/>
              </a:rPr>
              <a:t>Local, Descrição e status (retirar e entregue)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2828" y="2979411"/>
            <a:ext cx="3499112" cy="5900983"/>
          </a:xfrm>
          <a:custGeom>
            <a:avLst/>
            <a:gdLst/>
            <a:ahLst/>
            <a:cxnLst/>
            <a:rect r="r" b="b" t="t" l="l"/>
            <a:pathLst>
              <a:path h="5900983" w="3499112">
                <a:moveTo>
                  <a:pt x="0" y="0"/>
                </a:moveTo>
                <a:lnTo>
                  <a:pt x="3499112" y="0"/>
                </a:lnTo>
                <a:lnTo>
                  <a:pt x="3499112" y="5900983"/>
                </a:lnTo>
                <a:lnTo>
                  <a:pt x="0" y="59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8" t="0" r="-444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REPORTAR - ITENS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32274" y="4562962"/>
            <a:ext cx="7002414" cy="118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611">
                <a:solidFill>
                  <a:srgbClr val="2B4B82"/>
                </a:solidFill>
                <a:latin typeface="Josefin Sans"/>
              </a:rPr>
              <a:t>Tela feita para adicionar informações do item encontrado. Essas informações na sequência são disponibilizadas na tela de encontrados.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1762" y="1107504"/>
            <a:ext cx="3489749" cy="2861594"/>
          </a:xfrm>
          <a:custGeom>
            <a:avLst/>
            <a:gdLst/>
            <a:ahLst/>
            <a:cxnLst/>
            <a:rect r="r" b="b" t="t" l="l"/>
            <a:pathLst>
              <a:path h="2861594" w="3489749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793" y="4342477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73577" y="3947091"/>
            <a:ext cx="8754170" cy="394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>
                <a:solidFill>
                  <a:srgbClr val="94DDDE"/>
                </a:solidFill>
                <a:latin typeface="Josefin Sans"/>
              </a:rPr>
              <a:t>Em conclusão, embora o desenvolvimento completo da aplicação "Achados no Senac" ainda esteja por vir, os progressos realizados até o momento são promissores. Acreditamos que a aplicação continuará a evoluir e a servir como uma ferramenta essencial para a comunidade do Senac, promovendo um ambiente mais seguro e organizado para todos os seus membros.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9232" y="1810170"/>
            <a:ext cx="928572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0ABC1"/>
                </a:solidFill>
                <a:latin typeface="Josefin Sans Bold"/>
              </a:rPr>
              <a:t>Considerações finais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5158" y="3474485"/>
            <a:ext cx="7312717" cy="172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3"/>
              </a:lnSpc>
            </a:pPr>
            <a:r>
              <a:rPr lang="en-US" sz="6950" spc="-76">
                <a:solidFill>
                  <a:srgbClr val="F0ABC1"/>
                </a:solidFill>
                <a:latin typeface="Josefin Sans Bold"/>
              </a:rPr>
              <a:t>Você tem alguma pergunta?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5158" y="6058326"/>
            <a:ext cx="731271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94DDDE"/>
                </a:solidFill>
                <a:latin typeface="Josefin Sans"/>
              </a:rPr>
              <a:t>Envie para a gente por email! Esperamos que você tenha gostado.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63519" y="1674841"/>
            <a:ext cx="50428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F7B4A7"/>
                </a:solidFill>
                <a:latin typeface="Josefin Sans Bold"/>
              </a:rPr>
              <a:t>Resumo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63519" y="3406099"/>
            <a:ext cx="5653279" cy="86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149" spc="257">
                <a:solidFill>
                  <a:srgbClr val="94DDDE"/>
                </a:solidFill>
                <a:latin typeface="Josefin Sans"/>
              </a:rPr>
              <a:t>PRINCIPAIS TÓPICOS DISCUTIDOS NESTA APRESENTAÇÃO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5207" y="5466971"/>
            <a:ext cx="8592473" cy="242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725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Introdução ao Projeto</a:t>
            </a:r>
            <a:r>
              <a:rPr lang="en-US" sz="2750">
                <a:solidFill>
                  <a:srgbClr val="94DDDE"/>
                </a:solidFill>
                <a:latin typeface="Josefin Sans"/>
              </a:rPr>
              <a:t> </a:t>
            </a:r>
          </a:p>
          <a:p>
            <a:pPr algn="just" marL="593725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Objetivo para qual foi construído</a:t>
            </a:r>
          </a:p>
          <a:p>
            <a:pPr algn="just" marL="593725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Metodologia </a:t>
            </a:r>
          </a:p>
          <a:p>
            <a:pPr algn="just" marL="593725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Detalhamento das Telas </a:t>
            </a:r>
          </a:p>
          <a:p>
            <a:pPr algn="just" marL="593725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Considerações finais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09758" y="1684366"/>
            <a:ext cx="6060519" cy="6652549"/>
            <a:chOff x="0" y="0"/>
            <a:chExt cx="8080692" cy="88700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22007" y="3680211"/>
            <a:ext cx="8188847" cy="4606227"/>
          </a:xfrm>
          <a:custGeom>
            <a:avLst/>
            <a:gdLst/>
            <a:ahLst/>
            <a:cxnLst/>
            <a:rect r="r" b="b" t="t" l="l"/>
            <a:pathLst>
              <a:path h="4606227" w="8188847">
                <a:moveTo>
                  <a:pt x="0" y="0"/>
                </a:moveTo>
                <a:lnTo>
                  <a:pt x="8188847" y="0"/>
                </a:lnTo>
                <a:lnTo>
                  <a:pt x="8188847" y="4606227"/>
                </a:lnTo>
                <a:lnTo>
                  <a:pt x="0" y="460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2B4B82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1729585" y="1798495"/>
            <a:ext cx="976823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Introdução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9585" y="2779570"/>
            <a:ext cx="935891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Motivação do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83402"/>
            <a:ext cx="6683683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sz="2106">
                <a:solidFill>
                  <a:srgbClr val="2B4B82"/>
                </a:solidFill>
                <a:latin typeface="Josefin Sans"/>
              </a:rPr>
              <a:t>No ambiente acadêmico, a perda de pertences é comum devido à alta movimentação de estudantes e funcionários. No Senac, muitos alunos relatam a perda de itens importantes, como carteiras, chaves e materiais de estudo.</a:t>
            </a:r>
          </a:p>
          <a:p>
            <a:pPr algn="l">
              <a:lnSpc>
                <a:spcPts val="2528"/>
              </a:lnSpc>
            </a:pPr>
          </a:p>
          <a:p>
            <a:pPr algn="l">
              <a:lnSpc>
                <a:spcPts val="2528"/>
              </a:lnSpc>
            </a:pPr>
            <a:r>
              <a:rPr lang="en-US" sz="2106">
                <a:solidFill>
                  <a:srgbClr val="2B4B82"/>
                </a:solidFill>
                <a:latin typeface="Josefin Sans"/>
              </a:rPr>
              <a:t>Para resolver esse problema, desenvolvemos a aplicação "Achados no Senac", que visa facilitar a comunicação entre os estudantes e o setor de achados e perdidos. Esta ferramenta reduz o tempo necessário para a recuperação de itens e aumenta a taxa de retorno.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19312" y="4173237"/>
            <a:ext cx="7627595" cy="5085063"/>
          </a:xfrm>
          <a:custGeom>
            <a:avLst/>
            <a:gdLst/>
            <a:ahLst/>
            <a:cxnLst/>
            <a:rect r="r" b="b" t="t" l="l"/>
            <a:pathLst>
              <a:path h="5085063" w="7627595">
                <a:moveTo>
                  <a:pt x="0" y="0"/>
                </a:moveTo>
                <a:lnTo>
                  <a:pt x="7627595" y="0"/>
                </a:lnTo>
                <a:lnTo>
                  <a:pt x="7627595" y="5085063"/>
                </a:lnTo>
                <a:lnTo>
                  <a:pt x="0" y="5085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rnd">
            <a:solidFill>
              <a:srgbClr val="2B4B82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4259885" y="2251078"/>
            <a:ext cx="976823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Objetivo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487" y="4960238"/>
            <a:ext cx="8743513" cy="411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557" indent="-269779" lvl="1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Finalidade: Facilitar a gestão de itens perdidos e encontrados no campus do Senac</a:t>
            </a:r>
          </a:p>
          <a:p>
            <a:pPr algn="l">
              <a:lnSpc>
                <a:spcPts val="2998"/>
              </a:lnSpc>
            </a:pPr>
          </a:p>
          <a:p>
            <a:pPr algn="l" marL="539557" indent="-269779" lvl="1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Melhorar a comunicação entre estudantes e o setor responsável</a:t>
            </a:r>
          </a:p>
          <a:p>
            <a:pPr algn="l">
              <a:lnSpc>
                <a:spcPts val="2998"/>
              </a:lnSpc>
            </a:pPr>
          </a:p>
          <a:p>
            <a:pPr algn="l" marL="539557" indent="-269779" lvl="1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Reduzir o tempo de procura dos pertences</a:t>
            </a:r>
          </a:p>
          <a:p>
            <a:pPr algn="l">
              <a:lnSpc>
                <a:spcPts val="2998"/>
              </a:lnSpc>
            </a:pPr>
          </a:p>
          <a:p>
            <a:pPr algn="l" marL="539557" indent="-269779" lvl="1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Aumentar a chance de retorno dos itens perdidos</a:t>
            </a:r>
          </a:p>
          <a:p>
            <a:pPr algn="l">
              <a:lnSpc>
                <a:spcPts val="2998"/>
              </a:lnSpc>
            </a:pPr>
          </a:p>
          <a:p>
            <a:pPr algn="l" marL="539557" indent="-269779" lvl="1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Promover um ambiente mais organizado e cooperativo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12767" cy="10287000"/>
          </a:xfrm>
          <a:custGeom>
            <a:avLst/>
            <a:gdLst/>
            <a:ahLst/>
            <a:cxnLst/>
            <a:rect r="r" b="b" t="t" l="l"/>
            <a:pathLst>
              <a:path h="10287000" w="6912767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t="0" r="-969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25638" y="619125"/>
            <a:ext cx="916223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5275">
                <a:solidFill>
                  <a:srgbClr val="2B4B82"/>
                </a:solidFill>
                <a:latin typeface="Josefin Sans Bold"/>
              </a:rPr>
              <a:t>Metodologia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87538" y="1297305"/>
            <a:ext cx="9162237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FORMA DESENVOLVIDA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97326" y="3342917"/>
            <a:ext cx="9818861" cy="486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Abordagem Estruturada e Colaborativa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Pesquisa Inicial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Definição de Objetivos e Diretrizes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Metodologia Ágil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Fases do Processo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Prototipagem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Desenvolvimento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Testes</a:t>
            </a: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Ajustes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8053" y="2917921"/>
            <a:ext cx="3859394" cy="6020655"/>
          </a:xfrm>
          <a:custGeom>
            <a:avLst/>
            <a:gdLst/>
            <a:ahLst/>
            <a:cxnLst/>
            <a:rect r="r" b="b" t="t" l="l"/>
            <a:pathLst>
              <a:path h="6020655" w="3859394">
                <a:moveTo>
                  <a:pt x="0" y="0"/>
                </a:moveTo>
                <a:lnTo>
                  <a:pt x="3859395" y="0"/>
                </a:lnTo>
                <a:lnTo>
                  <a:pt x="3859395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LOGIN - USUARIO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2837" y="3405834"/>
            <a:ext cx="6527344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406">
                <a:solidFill>
                  <a:srgbClr val="2B4B82"/>
                </a:solidFill>
                <a:latin typeface="Josefin Sans"/>
              </a:rPr>
              <a:t>Tela onde é possível acessar ao sistema</a:t>
            </a:r>
          </a:p>
          <a:p>
            <a:pPr algn="l">
              <a:lnSpc>
                <a:spcPts val="2888"/>
              </a:lnSpc>
            </a:pPr>
          </a:p>
          <a:p>
            <a:pPr algn="l">
              <a:lnSpc>
                <a:spcPts val="2888"/>
              </a:lnSpc>
            </a:pPr>
            <a:r>
              <a:rPr lang="en-US" sz="2406">
                <a:solidFill>
                  <a:srgbClr val="2B4B82"/>
                </a:solidFill>
                <a:latin typeface="Josefin Sans"/>
              </a:rPr>
              <a:t>Local conta com caixas para inserção de credenciais para fazer o login e, após o botão de “Entrar”, é possível encontrar um link para cadastrar novo usuário</a:t>
            </a:r>
          </a:p>
          <a:p>
            <a:pPr algn="l">
              <a:lnSpc>
                <a:spcPts val="2888"/>
              </a:lnSpc>
            </a:pPr>
          </a:p>
          <a:p>
            <a:pPr algn="l">
              <a:lnSpc>
                <a:spcPts val="2888"/>
              </a:lnSpc>
            </a:pPr>
            <a:r>
              <a:rPr lang="en-US" sz="2406">
                <a:solidFill>
                  <a:srgbClr val="2B4B82"/>
                </a:solidFill>
                <a:latin typeface="Josefin Sans"/>
              </a:rPr>
              <a:t>Também há opção de redefinir a senha, caso preciso.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5203" y="2869773"/>
            <a:ext cx="3742729" cy="6126723"/>
          </a:xfrm>
          <a:custGeom>
            <a:avLst/>
            <a:gdLst/>
            <a:ahLst/>
            <a:cxnLst/>
            <a:rect r="r" b="b" t="t" l="l"/>
            <a:pathLst>
              <a:path h="6126723" w="3742729">
                <a:moveTo>
                  <a:pt x="0" y="0"/>
                </a:moveTo>
                <a:lnTo>
                  <a:pt x="3742730" y="0"/>
                </a:lnTo>
                <a:lnTo>
                  <a:pt x="3742730" y="6126723"/>
                </a:lnTo>
                <a:lnTo>
                  <a:pt x="0" y="6126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" t="0" r="-378" b="-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CADASTRO - USUARIO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2837" y="3758259"/>
            <a:ext cx="7163333" cy="279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641">
                <a:solidFill>
                  <a:srgbClr val="2B4B82"/>
                </a:solidFill>
                <a:latin typeface="Josefin Sans"/>
              </a:rPr>
              <a:t>Contém campos para realizar o cadastro de um novo usuário com seus dados, tais como:</a:t>
            </a:r>
          </a:p>
          <a:p>
            <a:pPr algn="l">
              <a:lnSpc>
                <a:spcPts val="3169"/>
              </a:lnSpc>
            </a:pPr>
            <a:r>
              <a:rPr lang="en-US" sz="2641">
                <a:solidFill>
                  <a:srgbClr val="2B4B82"/>
                </a:solidFill>
                <a:latin typeface="Josefin Sans"/>
              </a:rPr>
              <a:t>E-mail, telefone, senha, unidade e data de nascimento</a:t>
            </a:r>
          </a:p>
          <a:p>
            <a:pPr algn="l">
              <a:lnSpc>
                <a:spcPts val="3169"/>
              </a:lnSpc>
            </a:pPr>
          </a:p>
          <a:p>
            <a:pPr algn="l">
              <a:lnSpc>
                <a:spcPts val="3169"/>
              </a:lnSpc>
            </a:pPr>
            <a:r>
              <a:rPr lang="en-US" sz="2641">
                <a:solidFill>
                  <a:srgbClr val="2B4B82"/>
                </a:solidFill>
                <a:latin typeface="Josefin Sans"/>
              </a:rPr>
              <a:t>Por fim há um botão de voltar, caso tenha clicado na opção de cadastro por engano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8053" y="2917921"/>
            <a:ext cx="3859394" cy="6020655"/>
          </a:xfrm>
          <a:custGeom>
            <a:avLst/>
            <a:gdLst/>
            <a:ahLst/>
            <a:cxnLst/>
            <a:rect r="r" b="b" t="t" l="l"/>
            <a:pathLst>
              <a:path h="6020655" w="3859394">
                <a:moveTo>
                  <a:pt x="0" y="0"/>
                </a:moveTo>
                <a:lnTo>
                  <a:pt x="3859395" y="0"/>
                </a:lnTo>
                <a:lnTo>
                  <a:pt x="3859395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2" t="0" r="-18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REDEFINIR SENHA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2837" y="4700584"/>
            <a:ext cx="6427282" cy="77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Na tela de perfil é possível apenas alterar e-mail, celular e número de telefone.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8053" y="2917921"/>
            <a:ext cx="3859394" cy="6020655"/>
          </a:xfrm>
          <a:custGeom>
            <a:avLst/>
            <a:gdLst/>
            <a:ahLst/>
            <a:cxnLst/>
            <a:rect r="r" b="b" t="t" l="l"/>
            <a:pathLst>
              <a:path h="6020655" w="3859394">
                <a:moveTo>
                  <a:pt x="0" y="0"/>
                </a:moveTo>
                <a:lnTo>
                  <a:pt x="3859395" y="0"/>
                </a:lnTo>
                <a:lnTo>
                  <a:pt x="3859395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19175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69257"/>
            <a:ext cx="18288000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MINHA ÁREA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2837" y="3939234"/>
            <a:ext cx="6865031" cy="229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A tela principal do aplicativo contém acessos a diversas outras, como Meu Perfil, Encontrados, Meus Perdidos, Mapa da Unidade e Suporte</a:t>
            </a:r>
          </a:p>
          <a:p>
            <a:pPr algn="l">
              <a:lnSpc>
                <a:spcPts val="3037"/>
              </a:lnSpc>
            </a:pPr>
          </a:p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Mais abaixo temos o detalhamento de cada tela em 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DAGFsSfEFx8</dc:identifier>
  <dcterms:modified xsi:type="dcterms:W3CDTF">2011-08-01T06:04:30Z</dcterms:modified>
  <cp:revision>1</cp:revision>
  <dc:title>PI - Achados no Senac -  1° Semestre</dc:title>
</cp:coreProperties>
</file>